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  <p:bold r:id="rId14"/>
    </p:embeddedFont>
    <p:embeddedFont>
      <p:font typeface="PT Serif" panose="020A0603040505020204" pitchFamily="18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121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hyperlink" Target="https://www.flickr.com/photos/brewbooks/8178923622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.jp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hyperlink" Target="https://www.flickr.com/photos/brewbooks/8178923622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79727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SEGDA Multi-Modal Forecasting Analysis</a:t>
            </a:r>
            <a:endParaRPr lang="en-US" sz="4100" dirty="0"/>
          </a:p>
        </p:txBody>
      </p:sp>
      <p:sp>
        <p:nvSpPr>
          <p:cNvPr id="6" name="Text 2"/>
          <p:cNvSpPr/>
          <p:nvPr/>
        </p:nvSpPr>
        <p:spPr>
          <a:xfrm>
            <a:off x="793790" y="417992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Victoria Love Franklin</a:t>
            </a: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| MSBD566 Predictive Modeling and Analysis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93790" y="472070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Midterm Project: Socio-Environmental Grid Disruption Analysis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93790" y="5261491"/>
            <a:ext cx="2003822" cy="388382"/>
          </a:xfrm>
          <a:prstGeom prst="roundRect">
            <a:avLst>
              <a:gd name="adj" fmla="val 6132"/>
            </a:avLst>
          </a:prstGeom>
          <a:noFill/>
          <a:ln w="7620">
            <a:solidFill>
              <a:srgbClr val="E04F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0472" y="5376267"/>
            <a:ext cx="158710" cy="1587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58478" y="5328642"/>
            <a:ext cx="151245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 REPOSITORY</a:t>
            </a:r>
            <a:endParaRPr lang="en-US" sz="1250" dirty="0"/>
          </a:p>
        </p:txBody>
      </p:sp>
      <p:sp>
        <p:nvSpPr>
          <p:cNvPr id="11" name="Shape 6"/>
          <p:cNvSpPr/>
          <p:nvPr/>
        </p:nvSpPr>
        <p:spPr>
          <a:xfrm>
            <a:off x="2896791" y="5261491"/>
            <a:ext cx="2812137" cy="388382"/>
          </a:xfrm>
          <a:prstGeom prst="roundRect">
            <a:avLst>
              <a:gd name="adj" fmla="val 6132"/>
            </a:avLst>
          </a:prstGeom>
          <a:noFill/>
          <a:ln w="7620">
            <a:solidFill>
              <a:srgbClr val="E04F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23473" y="5376267"/>
            <a:ext cx="158710" cy="1587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261479" y="5328642"/>
            <a:ext cx="23207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VICTORIA.FRANKLIN@MMC.EDU</a:t>
            </a:r>
            <a:endParaRPr lang="en-US" sz="12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0E145D-A319-23C6-8C47-D9358FE17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185433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82347"/>
            <a:ext cx="5391031" cy="630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Conclusions and Impact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68906" y="1697474"/>
            <a:ext cx="4236006" cy="2045494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61073" y="1889641"/>
            <a:ext cx="252317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Spatial Insights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61073" y="2320171"/>
            <a:ext cx="3851672" cy="1230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LISA clustering identified 12 hot spot counties with compounding environmental burdens requiring coordinated regional infrastructure investments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5197078" y="1697474"/>
            <a:ext cx="4236125" cy="2045494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389245" y="1889641"/>
            <a:ext cx="2764988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Infrastructure Inequities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389245" y="2320171"/>
            <a:ext cx="3851791" cy="1230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Justice40 classification quantified that DAC communities experience 1.59× higher power outage burden, validating targeted grid modernization needs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9625370" y="1697474"/>
            <a:ext cx="4236125" cy="2045494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17537" y="1889641"/>
            <a:ext cx="252317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Predictive Capability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17537" y="2320171"/>
            <a:ext cx="3851791" cy="1230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Ensemble ML forecasting achieved R²=0.81 for 30-day heat illness predictions, providing actionable forecasts for public health preparedness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057156" y="4175403"/>
            <a:ext cx="1280433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83-panel visualization suite provides policymakers, grid operators, and public health officials with an integrated decision-support tool aligned with federal Justice40 and DOE GRIP program requirements.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68906" y="3959185"/>
            <a:ext cx="22860" cy="104775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8906" y="5295186"/>
            <a:ext cx="252317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Next Steps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8906" y="5898713"/>
            <a:ext cx="13092589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 the model as a web dashboard with automated monthly updates to enable real-time decision support for emergency response and infrastructure planning.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68906" y="6730246"/>
            <a:ext cx="13092589" cy="816888"/>
          </a:xfrm>
          <a:prstGeom prst="roundRect">
            <a:avLst>
              <a:gd name="adj" fmla="val 3530"/>
            </a:avLst>
          </a:prstGeom>
          <a:solidFill>
            <a:srgbClr val="FFCDB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3" y="7015520"/>
            <a:ext cx="240268" cy="192167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393508" y="6970395"/>
            <a:ext cx="1227582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code, data, and outputs are reproducible and available at:</a:t>
            </a:r>
            <a:r>
              <a:rPr lang="en-US" sz="15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github.com/victorialovefranklin/SEGDAMSBD566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54286"/>
            <a:ext cx="1851303" cy="373142"/>
          </a:xfrm>
          <a:prstGeom prst="roundRect">
            <a:avLst>
              <a:gd name="adj" fmla="val 6383"/>
            </a:avLst>
          </a:prstGeom>
          <a:solidFill>
            <a:srgbClr val="FFDE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12852" y="1013817"/>
            <a:ext cx="161317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 STATEMENT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406723"/>
            <a:ext cx="7564041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California's Compounding Crises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793790" y="2534245"/>
            <a:ext cx="763202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California faces compounding socio-environmental crises: extreme heat, wildfires, power grid failures, and deteriorating air quality, all of which disproportionately impact disadvantaged communities. The SEGDA project addresses a critical gap: the lack of integrated, predictive models that combine environmental justice metrics, infrastructure resilience, and public health outcomes to forecast vulnerable populations' exposure to compound hazards.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63784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Research Questions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93790" y="5161836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Can we accurately identify Justice40 Disadvantaged Communities using multimodal environmental and infrastructure burden indices?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866328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 California counties exhibit significant spatial autocorrelation patterns in environmental justice burdens?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6570821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Can machine learning models predict 30-day heat illness rates using historical health data, climate indices, and socioeconomic vulnerabilities?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3851" y="830461"/>
            <a:ext cx="3658433" cy="457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Why This Matters</a:t>
            </a:r>
            <a:endParaRPr lang="en-US" sz="2850" dirty="0"/>
          </a:p>
        </p:txBody>
      </p:sp>
      <p:sp>
        <p:nvSpPr>
          <p:cNvPr id="6" name="Shape 2"/>
          <p:cNvSpPr/>
          <p:nvPr/>
        </p:nvSpPr>
        <p:spPr>
          <a:xfrm>
            <a:off x="6043851" y="1496735"/>
            <a:ext cx="8029099" cy="1371124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183154" y="1636038"/>
            <a:ext cx="418028" cy="418028"/>
          </a:xfrm>
          <a:prstGeom prst="roundRect">
            <a:avLst>
              <a:gd name="adj" fmla="val 21871945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8049" y="1750933"/>
            <a:ext cx="188119" cy="1881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83154" y="2193369"/>
            <a:ext cx="182915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Justice40 Support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6183154" y="2505551"/>
            <a:ext cx="7750493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Directly supports federal Justice40 and DOE Grid Resilience and Innovation Partnerships (GRIP) initiatives</a:t>
            </a:r>
            <a:endParaRPr lang="en-US" sz="1050" dirty="0"/>
          </a:p>
        </p:txBody>
      </p:sp>
      <p:sp>
        <p:nvSpPr>
          <p:cNvPr id="11" name="Shape 6"/>
          <p:cNvSpPr/>
          <p:nvPr/>
        </p:nvSpPr>
        <p:spPr>
          <a:xfrm>
            <a:off x="6043851" y="3007162"/>
            <a:ext cx="8029099" cy="1371124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7"/>
          <p:cNvSpPr/>
          <p:nvPr/>
        </p:nvSpPr>
        <p:spPr>
          <a:xfrm>
            <a:off x="6183154" y="3146465"/>
            <a:ext cx="418028" cy="418028"/>
          </a:xfrm>
          <a:prstGeom prst="roundRect">
            <a:avLst>
              <a:gd name="adj" fmla="val 21871945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8049" y="3261360"/>
            <a:ext cx="188119" cy="1881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83154" y="3703796"/>
            <a:ext cx="182915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Priority Investments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6183154" y="4015978"/>
            <a:ext cx="7750493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Identifies communities requiring priority infrastructure investments and resources</a:t>
            </a:r>
            <a:endParaRPr lang="en-US" sz="1050" dirty="0"/>
          </a:p>
        </p:txBody>
      </p:sp>
      <p:sp>
        <p:nvSpPr>
          <p:cNvPr id="16" name="Shape 10"/>
          <p:cNvSpPr/>
          <p:nvPr/>
        </p:nvSpPr>
        <p:spPr>
          <a:xfrm>
            <a:off x="6043851" y="4517588"/>
            <a:ext cx="8029099" cy="1371124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1"/>
          <p:cNvSpPr/>
          <p:nvPr/>
        </p:nvSpPr>
        <p:spPr>
          <a:xfrm>
            <a:off x="6183154" y="4656892"/>
            <a:ext cx="418028" cy="418028"/>
          </a:xfrm>
          <a:prstGeom prst="roundRect">
            <a:avLst>
              <a:gd name="adj" fmla="val 21871945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8049" y="4771787"/>
            <a:ext cx="188119" cy="18811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183154" y="5214223"/>
            <a:ext cx="182915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Burden Quantification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6183154" y="5526405"/>
            <a:ext cx="7750493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Quantifies compounding burden disparities across environmental, infrastructure, and health dimensions</a:t>
            </a:r>
            <a:endParaRPr lang="en-US" sz="1050" dirty="0"/>
          </a:p>
        </p:txBody>
      </p:sp>
      <p:sp>
        <p:nvSpPr>
          <p:cNvPr id="21" name="Shape 14"/>
          <p:cNvSpPr/>
          <p:nvPr/>
        </p:nvSpPr>
        <p:spPr>
          <a:xfrm>
            <a:off x="6043851" y="6028015"/>
            <a:ext cx="8029099" cy="1371124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5"/>
          <p:cNvSpPr/>
          <p:nvPr/>
        </p:nvSpPr>
        <p:spPr>
          <a:xfrm>
            <a:off x="6183154" y="6167318"/>
            <a:ext cx="418028" cy="418028"/>
          </a:xfrm>
          <a:prstGeom prst="roundRect">
            <a:avLst>
              <a:gd name="adj" fmla="val 21871945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8049" y="6282214"/>
            <a:ext cx="188119" cy="188119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183154" y="6724650"/>
            <a:ext cx="182915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Actionable Forecasts</a:t>
            </a:r>
            <a:endParaRPr lang="en-US" sz="1400" dirty="0"/>
          </a:p>
        </p:txBody>
      </p:sp>
      <p:sp>
        <p:nvSpPr>
          <p:cNvPr id="25" name="Text 17"/>
          <p:cNvSpPr/>
          <p:nvPr/>
        </p:nvSpPr>
        <p:spPr>
          <a:xfrm>
            <a:off x="6183154" y="7036832"/>
            <a:ext cx="7750493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30-day forecasts for public health preparedness and emergency response</a:t>
            </a:r>
            <a:endParaRPr lang="en-US" sz="10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EB6A2C-0EE6-7D8F-A874-CF46A3F7F1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-16788" y="-31336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20341"/>
            <a:ext cx="1630561" cy="373142"/>
          </a:xfrm>
          <a:prstGeom prst="roundRect">
            <a:avLst>
              <a:gd name="adj" fmla="val 6383"/>
            </a:avLst>
          </a:prstGeom>
          <a:solidFill>
            <a:srgbClr val="FFDE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12852" y="879872"/>
            <a:ext cx="139243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FOUNDATION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272778"/>
            <a:ext cx="7695248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Multi-Source Dataset Integration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793790" y="222170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spans 2018-2023 study period, integrating six primary datasets with 1.3M+ total records across California's 58 counties and 8,035 census tracts.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3080028"/>
            <a:ext cx="13042821" cy="4329113"/>
          </a:xfrm>
          <a:prstGeom prst="roundRect">
            <a:avLst>
              <a:gd name="adj" fmla="val 6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01410" y="308764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00006" y="3214330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260652" y="3214330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Source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866096" y="3214330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Records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820150" y="3214330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Description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3658553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00006" y="378523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CalEnviroScreen 4.0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260652" y="3785235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 EPA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866096" y="3785235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8,035 tracts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8820150" y="3785235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Pollution burden, population characteristics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4229457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00006" y="4356140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CDC SVI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260652" y="4356140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CDC ATSDR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6866096" y="4356140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58 counties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8820150" y="4356140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Social vulnerability indices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801410" y="4800362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000006" y="4927044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EAGLE-I Outages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4260652" y="4927044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DOE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6866096" y="4927044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127,456 events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8820150" y="4927044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power outage data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801410" y="5371267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1000006" y="5497949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 NRI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4260652" y="5497949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6866096" y="5497949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58 counties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8820150" y="5497949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Climate hazard risk scores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801410" y="5942171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1000006" y="6068854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CDPH Health Data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4260652" y="6068854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 Public Health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6866096" y="6068854"/>
            <a:ext cx="15497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348 county-years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8820150" y="6068854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Heat illness, COPD, asthma rates</a:t>
            </a:r>
            <a:endParaRPr lang="en-US" sz="1550" dirty="0"/>
          </a:p>
        </p:txBody>
      </p:sp>
      <p:sp>
        <p:nvSpPr>
          <p:cNvPr id="37" name="Shape 35"/>
          <p:cNvSpPr/>
          <p:nvPr/>
        </p:nvSpPr>
        <p:spPr>
          <a:xfrm>
            <a:off x="801410" y="6830616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1000006" y="695729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VIIRS Fire Detection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4260652" y="6957298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NASA</a:t>
            </a:r>
            <a:endParaRPr lang="en-US" sz="1550" dirty="0"/>
          </a:p>
        </p:txBody>
      </p:sp>
      <p:sp>
        <p:nvSpPr>
          <p:cNvPr id="40" name="Text 38"/>
          <p:cNvSpPr/>
          <p:nvPr/>
        </p:nvSpPr>
        <p:spPr>
          <a:xfrm>
            <a:off x="6866096" y="6957298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1.2M+ detections</a:t>
            </a:r>
            <a:endParaRPr lang="en-US" sz="1550" dirty="0"/>
          </a:p>
        </p:txBody>
      </p:sp>
      <p:sp>
        <p:nvSpPr>
          <p:cNvPr id="41" name="Text 39"/>
          <p:cNvSpPr/>
          <p:nvPr/>
        </p:nvSpPr>
        <p:spPr>
          <a:xfrm>
            <a:off x="8820150" y="6957298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Satellite thermal anomalies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0" y="1358205"/>
            <a:ext cx="320802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Constructed Burden Indices</a:t>
            </a:r>
            <a:endParaRPr lang="en-US" sz="2050" dirty="0"/>
          </a:p>
        </p:txBody>
      </p:sp>
      <p:sp>
        <p:nvSpPr>
          <p:cNvPr id="3" name="Shape 1"/>
          <p:cNvSpPr/>
          <p:nvPr/>
        </p:nvSpPr>
        <p:spPr>
          <a:xfrm>
            <a:off x="7315200" y="1882199"/>
            <a:ext cx="7173397" cy="609719"/>
          </a:xfrm>
          <a:prstGeom prst="roundRect">
            <a:avLst>
              <a:gd name="adj" fmla="val 244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330440" y="1945005"/>
            <a:ext cx="396835" cy="57923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4384" y="2112585"/>
            <a:ext cx="148828" cy="1488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26455" y="1996618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EJBI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7826455" y="2218908"/>
            <a:ext cx="6547723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Environmental Justice Burden Index: Composite of CalEnviroScreen percentile, pollution burden, and SVI overall score</a:t>
            </a:r>
            <a:endParaRPr lang="en-US" sz="750" dirty="0"/>
          </a:p>
        </p:txBody>
      </p:sp>
      <p:sp>
        <p:nvSpPr>
          <p:cNvPr id="8" name="Shape 5"/>
          <p:cNvSpPr/>
          <p:nvPr/>
        </p:nvSpPr>
        <p:spPr>
          <a:xfrm>
            <a:off x="7315200" y="2591097"/>
            <a:ext cx="7173397" cy="609719"/>
          </a:xfrm>
          <a:prstGeom prst="roundRect">
            <a:avLst>
              <a:gd name="adj" fmla="val 244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330440" y="2606337"/>
            <a:ext cx="396835" cy="57923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4384" y="2821483"/>
            <a:ext cx="148828" cy="1488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826455" y="2705517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OBI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7826455" y="2927806"/>
            <a:ext cx="6547723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Outage Burden Index: Normalized EAGLE-I power outage frequency and duration metrics</a:t>
            </a:r>
            <a:endParaRPr lang="en-US" sz="750" dirty="0"/>
          </a:p>
        </p:txBody>
      </p:sp>
      <p:sp>
        <p:nvSpPr>
          <p:cNvPr id="13" name="Shape 9"/>
          <p:cNvSpPr/>
          <p:nvPr/>
        </p:nvSpPr>
        <p:spPr>
          <a:xfrm>
            <a:off x="7315200" y="3299996"/>
            <a:ext cx="7173397" cy="609719"/>
          </a:xfrm>
          <a:prstGeom prst="roundRect">
            <a:avLst>
              <a:gd name="adj" fmla="val 244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7330440" y="3315236"/>
            <a:ext cx="396835" cy="57923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4384" y="3530382"/>
            <a:ext cx="148828" cy="14882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826455" y="3414415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Climate Stress</a:t>
            </a:r>
            <a:endParaRPr lang="en-US" sz="1000" dirty="0"/>
          </a:p>
        </p:txBody>
      </p:sp>
      <p:sp>
        <p:nvSpPr>
          <p:cNvPr id="17" name="Text 12"/>
          <p:cNvSpPr/>
          <p:nvPr/>
        </p:nvSpPr>
        <p:spPr>
          <a:xfrm>
            <a:off x="7826455" y="3636704"/>
            <a:ext cx="6547723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of FEMA NRI heat, drought, and wildfire risk scores</a:t>
            </a:r>
            <a:endParaRPr lang="en-US" sz="750" dirty="0"/>
          </a:p>
        </p:txBody>
      </p:sp>
      <p:sp>
        <p:nvSpPr>
          <p:cNvPr id="18" name="Shape 13"/>
          <p:cNvSpPr/>
          <p:nvPr/>
        </p:nvSpPr>
        <p:spPr>
          <a:xfrm>
            <a:off x="7315200" y="4008894"/>
            <a:ext cx="7173397" cy="609719"/>
          </a:xfrm>
          <a:prstGeom prst="roundRect">
            <a:avLst>
              <a:gd name="adj" fmla="val 244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330440" y="4024134"/>
            <a:ext cx="396835" cy="57923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4384" y="4239280"/>
            <a:ext cx="148828" cy="14882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826455" y="4123313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Health Burden</a:t>
            </a:r>
            <a:endParaRPr lang="en-US" sz="1000" dirty="0"/>
          </a:p>
        </p:txBody>
      </p:sp>
      <p:sp>
        <p:nvSpPr>
          <p:cNvPr id="22" name="Text 16"/>
          <p:cNvSpPr/>
          <p:nvPr/>
        </p:nvSpPr>
        <p:spPr>
          <a:xfrm>
            <a:off x="7826455" y="4345602"/>
            <a:ext cx="6547723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Composite of heat illness, COPD, and asthma rates</a:t>
            </a:r>
            <a:endParaRPr lang="en-US" sz="750" dirty="0"/>
          </a:p>
        </p:txBody>
      </p:sp>
      <p:sp>
        <p:nvSpPr>
          <p:cNvPr id="23" name="Shape 17"/>
          <p:cNvSpPr/>
          <p:nvPr/>
        </p:nvSpPr>
        <p:spPr>
          <a:xfrm>
            <a:off x="7315200" y="4717792"/>
            <a:ext cx="7173397" cy="609719"/>
          </a:xfrm>
          <a:prstGeom prst="roundRect">
            <a:avLst>
              <a:gd name="adj" fmla="val 244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330440" y="4733032"/>
            <a:ext cx="396835" cy="57923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4384" y="4948178"/>
            <a:ext cx="148828" cy="14882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826455" y="4832211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ESRR</a:t>
            </a:r>
            <a:endParaRPr lang="en-US" sz="1000" dirty="0"/>
          </a:p>
        </p:txBody>
      </p:sp>
      <p:sp>
        <p:nvSpPr>
          <p:cNvPr id="27" name="Text 20"/>
          <p:cNvSpPr/>
          <p:nvPr/>
        </p:nvSpPr>
        <p:spPr>
          <a:xfrm>
            <a:off x="7826455" y="5054501"/>
            <a:ext cx="6547723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Energy System Resilience Rating: 1 - (0.5×OBI + 0.5×Climate Stress)</a:t>
            </a:r>
            <a:endParaRPr lang="en-US" sz="750" dirty="0"/>
          </a:p>
        </p:txBody>
      </p:sp>
      <p:sp>
        <p:nvSpPr>
          <p:cNvPr id="28" name="Shape 21"/>
          <p:cNvSpPr/>
          <p:nvPr/>
        </p:nvSpPr>
        <p:spPr>
          <a:xfrm>
            <a:off x="7315200" y="5426690"/>
            <a:ext cx="7173397" cy="609719"/>
          </a:xfrm>
          <a:prstGeom prst="roundRect">
            <a:avLst>
              <a:gd name="adj" fmla="val 244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7330440" y="5441930"/>
            <a:ext cx="396835" cy="57923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4384" y="5657076"/>
            <a:ext cx="148828" cy="148828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826455" y="5541109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Composite Risk</a:t>
            </a:r>
            <a:endParaRPr lang="en-US" sz="1000" dirty="0"/>
          </a:p>
        </p:txBody>
      </p:sp>
      <p:sp>
        <p:nvSpPr>
          <p:cNvPr id="32" name="Text 24"/>
          <p:cNvSpPr/>
          <p:nvPr/>
        </p:nvSpPr>
        <p:spPr>
          <a:xfrm>
            <a:off x="7826455" y="5763399"/>
            <a:ext cx="6547723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Weighted average: 0.25×(EJBI + OBI + Health Burden + Climate Stress)</a:t>
            </a:r>
            <a:endParaRPr lang="en-US" sz="750" dirty="0"/>
          </a:p>
        </p:txBody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6674" y="1580029"/>
            <a:ext cx="6317598" cy="4659371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7315200" y="11550074"/>
            <a:ext cx="7173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Figure A: Geographic distribution reveals concentrated environmental and infrastructure burdens in California's Central Valley and Inland Empire regions.</a:t>
            </a:r>
            <a:endParaRPr lang="en-US" sz="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76293"/>
            <a:ext cx="1415534" cy="373142"/>
          </a:xfrm>
          <a:prstGeom prst="roundRect">
            <a:avLst>
              <a:gd name="adj" fmla="val 6383"/>
            </a:avLst>
          </a:prstGeom>
          <a:solidFill>
            <a:srgbClr val="FFDE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12852" y="1835825"/>
            <a:ext cx="117740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METHODOLOGY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228731"/>
            <a:ext cx="9822061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Three Complementary Analytical Methods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793790" y="317765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3491984"/>
            <a:ext cx="4215289" cy="2286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93790" y="3636883"/>
            <a:ext cx="2682835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LISA Spatial Clustering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93790" y="4081582"/>
            <a:ext cx="4215289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Local Indicators of Spatial Association with permutation testing to identify statistically significant hot spots (HH), cold spots (LL), and spatial outliers. Uses k-Nearest Neighbors (k=5) with row-standardized weights matrix and 999 permutations at α=0.05.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207437" y="317765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207437" y="3491984"/>
            <a:ext cx="4215408" cy="2286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207437" y="3636883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Binary Classification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5207437" y="4081582"/>
            <a:ext cx="4215408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Threshold-based Justice40 DAC identification using EJBI ≥ 60th percentile. Evaluation via Mann-Whitney U tests comparing DAC vs. non-DAC burden ratios across multiple indices for federal policy compliance.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621203" y="317765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9621203" y="3491984"/>
            <a:ext cx="4215289" cy="2286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621203" y="3636883"/>
            <a:ext cx="297001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Ensemble ML Forecasting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9621203" y="4081582"/>
            <a:ext cx="4215289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Forest, XGBoost, and LightGBM regressors for 30-day heat illness rate predictions. Features include temporal lags, rolling statistics, seasonal indicators, spatial indices, and interaction terms. Validated using 5-fold time series cross-validation.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01867" y="436245"/>
            <a:ext cx="4743450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Spatial Clustering Results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1601867" y="1349931"/>
            <a:ext cx="207466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Findings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601867" y="1767245"/>
            <a:ext cx="4929902" cy="758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Moran's I = 0.408</a:t>
            </a: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(p&lt;0.0001) indicates significant positive spatial autocorrelation in environmental justice burdens across California counties.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1601867" y="2782610"/>
            <a:ext cx="2366129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12</a:t>
            </a:r>
            <a:endParaRPr lang="en-US" sz="4100" dirty="0"/>
          </a:p>
        </p:txBody>
      </p:sp>
      <p:sp>
        <p:nvSpPr>
          <p:cNvPr id="6" name="Text 4"/>
          <p:cNvSpPr/>
          <p:nvPr/>
        </p:nvSpPr>
        <p:spPr>
          <a:xfrm>
            <a:off x="1747599" y="3501628"/>
            <a:ext cx="207466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Hot Spot Counties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601867" y="3918942"/>
            <a:ext cx="2366129" cy="758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High-High clusters concentrated in Central Valley and Inland Empire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165521" y="2782610"/>
            <a:ext cx="2366248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8</a:t>
            </a:r>
            <a:endParaRPr lang="en-US" sz="4100" dirty="0"/>
          </a:p>
        </p:txBody>
      </p:sp>
      <p:sp>
        <p:nvSpPr>
          <p:cNvPr id="9" name="Text 7"/>
          <p:cNvSpPr/>
          <p:nvPr/>
        </p:nvSpPr>
        <p:spPr>
          <a:xfrm>
            <a:off x="4311253" y="3501628"/>
            <a:ext cx="207466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Cold Spot Counties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165521" y="3918942"/>
            <a:ext cx="2366248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Low-Low clusters in Bay Area and coastal regions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2883694" y="5072658"/>
            <a:ext cx="2366129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5.82</a:t>
            </a:r>
            <a:endParaRPr lang="en-US" sz="4100" dirty="0"/>
          </a:p>
        </p:txBody>
      </p:sp>
      <p:sp>
        <p:nvSpPr>
          <p:cNvPr id="12" name="Text 10"/>
          <p:cNvSpPr/>
          <p:nvPr/>
        </p:nvSpPr>
        <p:spPr>
          <a:xfrm>
            <a:off x="3029426" y="5791676"/>
            <a:ext cx="207466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Z-Score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883694" y="6208990"/>
            <a:ext cx="2366129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Rejection of spatial randomness hypothesis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1601867" y="6892528"/>
            <a:ext cx="4929902" cy="758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Hot spots require regional coordination for infrastructure investments, while spatial outliers indicate unique local conditions requiring targeted interventions.</a:t>
            </a:r>
            <a:endParaRPr lang="en-US" sz="12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913" y="1369695"/>
            <a:ext cx="6111121" cy="41219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1317" y="307299"/>
            <a:ext cx="4444127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Justice40 Disadvantaged Communities</a:t>
            </a:r>
            <a:endParaRPr lang="en-US" sz="2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09" y="632935"/>
            <a:ext cx="6729448" cy="48385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48892" y="5454671"/>
            <a:ext cx="7173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identified </a:t>
            </a:r>
            <a:r>
              <a:rPr lang="en-US" sz="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 counties (34.5%)</a:t>
            </a: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meeting Justice40 DAC criteria, primarily in agricultural and desert regions. Disadvantaged Communities experience dramatically higher burdens across all indices.</a:t>
            </a:r>
            <a:endParaRPr lang="en-US" sz="750" dirty="0"/>
          </a:p>
        </p:txBody>
      </p:sp>
      <p:sp>
        <p:nvSpPr>
          <p:cNvPr id="5" name="Shape 2"/>
          <p:cNvSpPr/>
          <p:nvPr/>
        </p:nvSpPr>
        <p:spPr>
          <a:xfrm>
            <a:off x="3548892" y="5932945"/>
            <a:ext cx="3218140" cy="123944"/>
          </a:xfrm>
          <a:prstGeom prst="roundRect">
            <a:avLst>
              <a:gd name="adj" fmla="val 120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548892" y="5932945"/>
            <a:ext cx="1898690" cy="123944"/>
          </a:xfrm>
          <a:prstGeom prst="roundRect">
            <a:avLst>
              <a:gd name="adj" fmla="val 1201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841447" y="5932945"/>
            <a:ext cx="232172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59%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3548892" y="6180834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EJBI Disparity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3548892" y="6403123"/>
            <a:ext cx="352472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DACs vs. non-DACs environmental justice burden</a:t>
            </a:r>
            <a:endParaRPr lang="en-US" sz="750" dirty="0"/>
          </a:p>
        </p:txBody>
      </p:sp>
      <p:sp>
        <p:nvSpPr>
          <p:cNvPr id="10" name="Shape 7"/>
          <p:cNvSpPr/>
          <p:nvPr/>
        </p:nvSpPr>
        <p:spPr>
          <a:xfrm>
            <a:off x="7197563" y="5932945"/>
            <a:ext cx="3218140" cy="123944"/>
          </a:xfrm>
          <a:prstGeom prst="roundRect">
            <a:avLst>
              <a:gd name="adj" fmla="val 120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97563" y="5932945"/>
            <a:ext cx="2027396" cy="123944"/>
          </a:xfrm>
          <a:prstGeom prst="roundRect">
            <a:avLst>
              <a:gd name="adj" fmla="val 1201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490117" y="5932945"/>
            <a:ext cx="232172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63%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7197563" y="6180834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OBI Disparity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197563" y="6403123"/>
            <a:ext cx="352472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1.59× higher power outage burden in DACs</a:t>
            </a:r>
            <a:endParaRPr lang="en-US" sz="750" dirty="0"/>
          </a:p>
        </p:txBody>
      </p:sp>
      <p:sp>
        <p:nvSpPr>
          <p:cNvPr id="15" name="Shape 12"/>
          <p:cNvSpPr/>
          <p:nvPr/>
        </p:nvSpPr>
        <p:spPr>
          <a:xfrm>
            <a:off x="3548892" y="6809603"/>
            <a:ext cx="3218140" cy="123944"/>
          </a:xfrm>
          <a:prstGeom prst="roundRect">
            <a:avLst>
              <a:gd name="adj" fmla="val 120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3548892" y="6809603"/>
            <a:ext cx="2349222" cy="123944"/>
          </a:xfrm>
          <a:prstGeom prst="roundRect">
            <a:avLst>
              <a:gd name="adj" fmla="val 1201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841447" y="6809603"/>
            <a:ext cx="232172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73%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3548892" y="7057491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Health Burden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3548892" y="7279780"/>
            <a:ext cx="352472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1.8× higher heat illness rates in DACs</a:t>
            </a:r>
            <a:endParaRPr lang="en-US" sz="750" dirty="0"/>
          </a:p>
        </p:txBody>
      </p:sp>
      <p:sp>
        <p:nvSpPr>
          <p:cNvPr id="20" name="Shape 17"/>
          <p:cNvSpPr/>
          <p:nvPr/>
        </p:nvSpPr>
        <p:spPr>
          <a:xfrm>
            <a:off x="7197563" y="6809603"/>
            <a:ext cx="3218140" cy="123944"/>
          </a:xfrm>
          <a:prstGeom prst="roundRect">
            <a:avLst>
              <a:gd name="adj" fmla="val 120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197563" y="6809603"/>
            <a:ext cx="2188250" cy="123944"/>
          </a:xfrm>
          <a:prstGeom prst="roundRect">
            <a:avLst>
              <a:gd name="adj" fmla="val 1201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10490117" y="6809603"/>
            <a:ext cx="232172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68%</a:t>
            </a:r>
            <a:endParaRPr lang="en-US" sz="950" dirty="0"/>
          </a:p>
        </p:txBody>
      </p:sp>
      <p:sp>
        <p:nvSpPr>
          <p:cNvPr id="23" name="Text 20"/>
          <p:cNvSpPr/>
          <p:nvPr/>
        </p:nvSpPr>
        <p:spPr>
          <a:xfrm>
            <a:off x="7197563" y="7057491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Climate Stress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7197563" y="7279780"/>
            <a:ext cx="352472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2.7× higher climate risk exposure in DACs</a:t>
            </a:r>
            <a:endParaRPr lang="en-US" sz="750" dirty="0"/>
          </a:p>
        </p:txBody>
      </p:sp>
      <p:sp>
        <p:nvSpPr>
          <p:cNvPr id="25" name="Text 22"/>
          <p:cNvSpPr/>
          <p:nvPr/>
        </p:nvSpPr>
        <p:spPr>
          <a:xfrm>
            <a:off x="3548892" y="7549933"/>
            <a:ext cx="7173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Mann-Whitney U tests show p-values &lt;0.01, confirming statistically significant burden disparities and validating the need for targeted grid modernization investments.</a:t>
            </a:r>
            <a:endParaRPr lang="en-US" sz="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097072" y="1156454"/>
            <a:ext cx="1683663" cy="286822"/>
          </a:xfrm>
          <a:prstGeom prst="roundRect">
            <a:avLst>
              <a:gd name="adj" fmla="val 6387"/>
            </a:avLst>
          </a:prstGeom>
          <a:solidFill>
            <a:srgbClr val="FFDE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188631" y="1202174"/>
            <a:ext cx="150054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PREDICTIVE FORECASTING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6097072" y="1504236"/>
            <a:ext cx="5615940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30-Day Heat Illness Predictions</a:t>
            </a:r>
            <a:endParaRPr lang="en-US" sz="3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34" y="2619742"/>
            <a:ext cx="4950706" cy="34711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52234" y="2386727"/>
            <a:ext cx="2003822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 Performance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0252234" y="2789753"/>
            <a:ext cx="3775115" cy="976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XGBoost achieved best results:</a:t>
            </a: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CV RMSE of 7.91 per 100k population with Train R² = 0.8124, indicating strong predictive capability for public health preparedness.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252234" y="3919180"/>
            <a:ext cx="3081099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High-Risk Counties (Next 30 Days)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0252234" y="4322207"/>
            <a:ext cx="377511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Imperial County:</a:t>
            </a: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Predicted rate 58.3 per 100k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10252234" y="4619744"/>
            <a:ext cx="377511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2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Fresno County:</a:t>
            </a: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Predicted rate 52.7 per 100k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0252234" y="4917281"/>
            <a:ext cx="377511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3"/>
            </a:pPr>
            <a:r>
              <a:rPr lang="en-US" sz="12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Kern County:</a:t>
            </a: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Predicted rate 48.9 per 100k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10252234" y="5298877"/>
            <a:ext cx="3775115" cy="976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importance analysis reveals recent heat illness history (lag-1, rolling means) and climate risk as strongest predictors, enabling actionable proactive interventions.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954678" y="6544308"/>
            <a:ext cx="9072671" cy="48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Statewide heat illness rates increased +18.4% from 2018-2023, with DAC communities showing 1.8× higher rates than non-DACs.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941719-961C-E429-80A8-32DC1B521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7" y="2511921"/>
            <a:ext cx="4684521" cy="33558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992</Words>
  <Application>Microsoft Office PowerPoint</Application>
  <PresentationFormat>Custom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PT Serif Light</vt:lpstr>
      <vt:lpstr>DM Sans</vt:lpstr>
      <vt:lpstr>PT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Victoria Franklin</dc:creator>
  <cp:lastModifiedBy>Franklin, Victoria</cp:lastModifiedBy>
  <cp:revision>2</cp:revision>
  <dcterms:created xsi:type="dcterms:W3CDTF">2026-01-07T17:26:00Z</dcterms:created>
  <dcterms:modified xsi:type="dcterms:W3CDTF">2026-01-07T17:33:33Z</dcterms:modified>
</cp:coreProperties>
</file>